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669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AAD5F3B-6B73-4DBC-A426-FE8FE4768FDC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F68E487-1A2B-4685-A003-DFEF6638D59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mara.gov.co/transparencia-y-acceso-a-la-informacion-publ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3329387" y="2912579"/>
            <a:ext cx="4847038" cy="2656014"/>
          </a:xfrm>
        </p:spPr>
        <p:txBody>
          <a:bodyPr/>
          <a:lstStyle/>
          <a:p>
            <a:r>
              <a:rPr lang="es-CO" sz="3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Transparencia y del Derecho de Acceso a la Información Pública </a:t>
            </a:r>
            <a:r>
              <a:rPr lang="es-CO" sz="3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</a:t>
            </a:r>
            <a:br>
              <a:rPr lang="es-CO" sz="3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1712 de 2014 </a:t>
            </a:r>
            <a:endParaRPr lang="es-CO" sz="3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524821">
            <a:off x="463766" y="3891601"/>
            <a:ext cx="2619576" cy="1720447"/>
          </a:xfrm>
        </p:spPr>
        <p:txBody>
          <a:bodyPr>
            <a:noAutofit/>
          </a:bodyPr>
          <a:lstStyle/>
          <a:p>
            <a:r>
              <a:rPr lang="es-CO" sz="2600" b="1" dirty="0" smtClean="0"/>
              <a:t>Botón de Transparencia en nuestra página web</a:t>
            </a:r>
            <a:endParaRPr lang="es-CO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1 Imagen" descr="C:\Users\usuario\Desktop\LogoCamara2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32" y="621834"/>
            <a:ext cx="252028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180" y="116632"/>
            <a:ext cx="8318884" cy="792088"/>
          </a:xfrm>
        </p:spPr>
        <p:txBody>
          <a:bodyPr/>
          <a:lstStyle/>
          <a:p>
            <a:r>
              <a:rPr lang="es-CO" sz="2800" b="1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Botón de Transparencia</a:t>
            </a:r>
            <a:endParaRPr lang="es-CO" sz="2800" b="1" i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810" y="908720"/>
            <a:ext cx="8102861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200" dirty="0"/>
              <a:t>De conformidad con el anexo 1 de la </a:t>
            </a:r>
            <a:r>
              <a:rPr lang="es-CO" sz="2200" dirty="0" smtClean="0"/>
              <a:t>Resolución 3564 </a:t>
            </a:r>
            <a:r>
              <a:rPr lang="es-CO" sz="2200" dirty="0"/>
              <a:t>de 2015 </a:t>
            </a:r>
            <a:r>
              <a:rPr lang="es-CO" sz="2200" dirty="0" smtClean="0"/>
              <a:t>de </a:t>
            </a:r>
            <a:r>
              <a:rPr lang="es-CO" sz="2200" dirty="0" err="1" smtClean="0"/>
              <a:t>MinTic</a:t>
            </a:r>
            <a:r>
              <a:rPr lang="es-CO" sz="2200" dirty="0" smtClean="0"/>
              <a:t>, la </a:t>
            </a:r>
            <a:r>
              <a:rPr lang="es-CO" sz="2200" dirty="0"/>
              <a:t>Cámara de Representantes tiene estructurada la </a:t>
            </a:r>
            <a:r>
              <a:rPr lang="es-CO" sz="2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sección particular de Transparencia y Acceso a la Información </a:t>
            </a:r>
            <a:r>
              <a:rPr lang="es-CO" sz="2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Pública </a:t>
            </a:r>
            <a:r>
              <a:rPr lang="es-CO" sz="2200" dirty="0" smtClean="0"/>
              <a:t>en su sitio web oficial.</a:t>
            </a:r>
            <a:endParaRPr lang="es-CO" sz="2200" dirty="0"/>
          </a:p>
          <a:p>
            <a:pPr marL="0" indent="0" algn="r">
              <a:buNone/>
            </a:pPr>
            <a:r>
              <a:rPr lang="es-CO" sz="1000" dirty="0" smtClean="0"/>
              <a:t>Decreto 1081 de 2015 art. 2.1.1.2.1.4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7519"/>
          <a:stretch/>
        </p:blipFill>
        <p:spPr bwMode="auto">
          <a:xfrm>
            <a:off x="611560" y="2636912"/>
            <a:ext cx="7755363" cy="373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curvada hacia la izquierda"/>
          <p:cNvSpPr/>
          <p:nvPr/>
        </p:nvSpPr>
        <p:spPr>
          <a:xfrm rot="504868">
            <a:off x="8190943" y="1877483"/>
            <a:ext cx="757080" cy="23495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36296" y="3717032"/>
            <a:ext cx="720080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290">
            <a:off x="8284660" y="1621245"/>
            <a:ext cx="164526" cy="1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57798"/>
            <a:ext cx="8280920" cy="910962"/>
          </a:xfrm>
        </p:spPr>
        <p:txBody>
          <a:bodyPr/>
          <a:lstStyle/>
          <a:p>
            <a:pPr algn="just"/>
            <a:r>
              <a:rPr lang="es-CO" sz="2800" b="1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encontraremos en la sección particular de transparencia?</a:t>
            </a:r>
            <a:endParaRPr lang="es-CO" sz="2800" b="1" i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176464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s-CO" dirty="0" smtClean="0"/>
              <a:t>Los estándares para la publicación y divulgación de la información por parte de los sujetos obligados a cumplir la Ley 1712 de 2014 y sus normas reglamentarias.</a:t>
            </a:r>
          </a:p>
          <a:p>
            <a:pPr marL="0" lvl="0" indent="0" algn="just">
              <a:buNone/>
            </a:pPr>
            <a:endParaRPr lang="es-CO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dirty="0" smtClean="0"/>
              <a:t>Diferentes aspectos de la ley de transparencia agrupados en 10 categorías y 54 subcategorías.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s-CO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dirty="0" smtClean="0"/>
              <a:t>En términos generales, es un directorio organizado de la información mínima que debe publicarse en el portal de la Corporación.</a:t>
            </a:r>
          </a:p>
          <a:p>
            <a:pPr marL="0" lv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99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38786"/>
              </p:ext>
            </p:extLst>
          </p:nvPr>
        </p:nvGraphicFramePr>
        <p:xfrm>
          <a:off x="323528" y="692696"/>
          <a:ext cx="8424864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331"/>
                <a:gridCol w="1204523"/>
                <a:gridCol w="432048"/>
                <a:gridCol w="6408962"/>
              </a:tblGrid>
              <a:tr h="2318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Categoría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Subcategoría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183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Mecanismos de contacto con el sujeto obligado: 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1.1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Mecanismos para la atención al ciudadano 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4636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1.2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Localización física, sucursales o regionales, horarios y días de atención al público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1.3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Correo electrónico para notificaciones judiciales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4636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1.4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Políticas de seguridad de la información del sitio web y protección de datos personales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row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Información de interés 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2.1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Datos abiertos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2.2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Estudios, investigaciones y otras publicaciones.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2.3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Convocatorias 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2.4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Preguntas y respuestas frecuentes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2.5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Glosario 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2.6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Noticias 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2.7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Calendario de actividades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2.8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Información para niñas,  niños y adolecentes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2.9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Información adicional 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row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 row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Estructura orgánica y talento humano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3.1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Misión y visión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3.2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Funciones y deberes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3.3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Procesos y procedimientos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3.4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Organigrama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3.5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Directorio de información de servidores públicos y contratistas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3.6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Directorio de entidades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3.7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Directorio de agremiaciones, asociaciones y otros grupos de interés.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  <a:tr h="231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3.8</a:t>
                      </a:r>
                      <a:endParaRPr lang="es-CO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Ofertas de empleo</a:t>
                      </a:r>
                      <a:endParaRPr lang="es-CO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4" marR="60964" marT="0" marB="0" anchor="ctr"/>
                </a:tc>
              </a:tr>
            </a:tbl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23528" y="4614"/>
            <a:ext cx="8280920" cy="694938"/>
          </a:xfrm>
        </p:spPr>
        <p:txBody>
          <a:bodyPr/>
          <a:lstStyle/>
          <a:p>
            <a:pPr algn="just"/>
            <a:r>
              <a:rPr lang="es-CO" sz="2400" b="1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Veamos cuáles son las categorías y sus subcategorías</a:t>
            </a:r>
            <a:endParaRPr lang="es-CO" sz="2400" b="1" i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1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851058"/>
              </p:ext>
            </p:extLst>
          </p:nvPr>
        </p:nvGraphicFramePr>
        <p:xfrm>
          <a:off x="323528" y="274320"/>
          <a:ext cx="8648595" cy="5818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230"/>
                <a:gridCol w="1405760"/>
                <a:gridCol w="497893"/>
                <a:gridCol w="6408712"/>
              </a:tblGrid>
              <a:tr h="306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Categoría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Subcategoría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626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Normatividad 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4.1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Normatividad del orden nacional 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4.2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Normatividad del orden territorial 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4.3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Otros sujetos obligados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Presupuesto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5.1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Presupuesto general asignado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5.2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Ejecución presupuestal histórica anual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5.3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Estados financieros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Planeación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6.1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Políticas, lineamientos y manuales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6.2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Plan de gasto público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6.3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Programas y proyectos en ejecución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6.4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Metas, objetivos e indicadores de gestión y/o desempeño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6.5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Participación en la formulación de políticas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6.6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Informes de empalme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Control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7.1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Informes de gestión, evaluación y auditoría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7.2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Reportes de control interno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7.3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Planes de Mejoramiento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7.4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Entes de control que vigilan a la entidad y mecanismos de supervisión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7.5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Información para población vulnerable: 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6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7.6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Defensa judicial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112166"/>
              </p:ext>
            </p:extLst>
          </p:nvPr>
        </p:nvGraphicFramePr>
        <p:xfrm>
          <a:off x="395536" y="404664"/>
          <a:ext cx="8352928" cy="5656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368152"/>
                <a:gridCol w="720080"/>
                <a:gridCol w="5832648"/>
              </a:tblGrid>
              <a:tr h="3040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Categoría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Subcategoría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4034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8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Contratación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8.1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Publicación de la información contractual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8.2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Publicación de la ejecución de contratos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6080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8.3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Publicación de procedimientos, lineamientos y políticas en materia de adquisición y compras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8.4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Plan Anual de Adquisiciones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9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Trámites y servicios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9.1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Trámites y servicios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Instrumentos de gestión de información pública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10.1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Información mínima 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10.2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Registro de Activos de Información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10.3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Índice de Información Clasificada y Reservada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10.4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Esquema de Publicación de Información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10.5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Programa de Gestión Documental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10.6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Tablas de Retención Documental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10.7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Registro de publicaciones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10.8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Costos de reproducción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6080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10.9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Mecanismos para presentar quejas y reclamos en relación con omisiones o acciones del sujeto obligado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  <a:tr h="304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10.10</a:t>
                      </a:r>
                      <a:endParaRPr lang="es-CO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Informe de PQRS</a:t>
                      </a:r>
                      <a:endParaRPr lang="es-C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37" marR="540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41440" cy="1728192"/>
          </a:xfrm>
        </p:spPr>
        <p:txBody>
          <a:bodyPr/>
          <a:lstStyle/>
          <a:p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Es deber de los responsables de la información que se produce y se custodia, </a:t>
            </a:r>
            <a:r>
              <a:rPr lang="es-CO" sz="2400" dirty="0" smtClean="0"/>
              <a:t>revisar </a:t>
            </a:r>
            <a:r>
              <a:rPr lang="es-CO" sz="2400" dirty="0"/>
              <a:t>periódicamente y </a:t>
            </a:r>
            <a:r>
              <a:rPr lang="es-CO" sz="2400" dirty="0" smtClean="0"/>
              <a:t>mantener actualizada la información publicada en nuestra </a:t>
            </a:r>
            <a:r>
              <a:rPr lang="es-CO" sz="2400" dirty="0"/>
              <a:t>página </a:t>
            </a:r>
            <a:r>
              <a:rPr lang="es-CO" sz="2400" dirty="0" smtClean="0"/>
              <a:t>web, de manera tal que facilitemos al ciudadano la consulta, acceso y reutilización de la misma.</a:t>
            </a:r>
            <a:endParaRPr lang="es-CO" sz="2400" dirty="0"/>
          </a:p>
        </p:txBody>
      </p:sp>
      <p:sp>
        <p:nvSpPr>
          <p:cNvPr id="4" name="3 Rectángulo"/>
          <p:cNvSpPr/>
          <p:nvPr/>
        </p:nvSpPr>
        <p:spPr>
          <a:xfrm>
            <a:off x="227188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CO" dirty="0"/>
          </a:p>
          <a:p>
            <a:pPr algn="ctr"/>
            <a:r>
              <a:rPr lang="es-CO" dirty="0"/>
              <a:t>Cámara de Representantes </a:t>
            </a:r>
          </a:p>
          <a:p>
            <a:pPr algn="ctr"/>
            <a:r>
              <a:rPr lang="es-CO" dirty="0" smtClean="0"/>
              <a:t>Oficina </a:t>
            </a:r>
            <a:r>
              <a:rPr lang="es-CO" dirty="0"/>
              <a:t>de Planeación y Sistemas </a:t>
            </a:r>
            <a:endParaRPr lang="es-CO" dirty="0" smtClean="0"/>
          </a:p>
          <a:p>
            <a:pPr algn="ctr"/>
            <a:r>
              <a:rPr lang="es-CO" dirty="0" smtClean="0"/>
              <a:t>Bogotá D.C., marzo de 2018</a:t>
            </a:r>
            <a:endParaRPr lang="es-CO" dirty="0"/>
          </a:p>
        </p:txBody>
      </p:sp>
      <p:sp>
        <p:nvSpPr>
          <p:cNvPr id="5" name="AutoShape 4" descr="Resultado de imagen para portal we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portal we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1" descr="Resultado de imagen para lup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4" descr="Resultado de imagen para simbolo de informacion"/>
          <p:cNvSpPr>
            <a:spLocks noChangeAspect="1" noChangeArrowheads="1"/>
          </p:cNvSpPr>
          <p:nvPr/>
        </p:nvSpPr>
        <p:spPr bwMode="auto">
          <a:xfrm>
            <a:off x="155575" y="-2286000"/>
            <a:ext cx="47720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45" y="2852936"/>
            <a:ext cx="1783085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269966" y="449752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CO" sz="500" dirty="0"/>
          </a:p>
          <a:p>
            <a:pPr algn="ctr"/>
            <a:r>
              <a:rPr lang="es-CO" sz="500" dirty="0" err="1" smtClean="0"/>
              <a:t>Imágen</a:t>
            </a:r>
            <a:r>
              <a:rPr lang="es-CO" sz="500" dirty="0" smtClean="0"/>
              <a:t> tomada de www.freepik.es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26624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TM01790492[[fn=Cuaderno de dibujo]]</Template>
  <TotalTime>607</TotalTime>
  <Words>581</Words>
  <Application>Microsoft Office PowerPoint</Application>
  <PresentationFormat>Presentación en pantalla (4:3)</PresentationFormat>
  <Paragraphs>153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Sketchbook</vt:lpstr>
      <vt:lpstr>Ley de Transparencia y del Derecho de Acceso a la Información Pública Nacional Ley 1712 de 2014 </vt:lpstr>
      <vt:lpstr>Botón de Transparencia</vt:lpstr>
      <vt:lpstr>Qué encontraremos en la sección particular de transparencia?</vt:lpstr>
      <vt:lpstr>Veamos cuáles son las categorías y sus subcategorías</vt:lpstr>
      <vt:lpstr>Presentación de PowerPoint</vt:lpstr>
      <vt:lpstr>Presentación de PowerPoint</vt:lpstr>
      <vt:lpstr>Es deber de los responsables de la información que se produce y se custodia, revisar periódicamente y mantener actualizada la información publicada en nuestra página web, de manera tal que facilitemos al ciudadano la consulta, acceso y reutilización de la misma.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Transparencia y del Derecho de Acceso a la Información Pública Nacional</dc:title>
  <dc:creator>rociosoler</dc:creator>
  <cp:lastModifiedBy>rociosoler</cp:lastModifiedBy>
  <cp:revision>394</cp:revision>
  <dcterms:created xsi:type="dcterms:W3CDTF">2016-05-25T15:15:24Z</dcterms:created>
  <dcterms:modified xsi:type="dcterms:W3CDTF">2018-03-15T22:45:38Z</dcterms:modified>
</cp:coreProperties>
</file>